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315" r:id="rId4"/>
    <p:sldId id="287" r:id="rId5"/>
    <p:sldId id="308" r:id="rId6"/>
    <p:sldId id="279" r:id="rId7"/>
    <p:sldId id="297" r:id="rId8"/>
    <p:sldId id="257" r:id="rId9"/>
    <p:sldId id="258" r:id="rId10"/>
    <p:sldId id="313" r:id="rId11"/>
    <p:sldId id="310" r:id="rId12"/>
    <p:sldId id="311" r:id="rId13"/>
    <p:sldId id="312" r:id="rId14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1483DF-1687-4C5A-AFD0-0CF812D3A8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F0E7E2-B478-44A1-AB3C-DE0C03EE7B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354AC2-9403-4A94-8C16-4B42CB458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65F9A-C268-4EC9-B391-538643E77B4C}" type="datetimeFigureOut">
              <a:rPr lang="th-TH" smtClean="0"/>
              <a:t>01/02/66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082168-F4D3-430A-B59F-41965804F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CFA312-F891-473F-8537-2F224E7D3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5525B-2249-4141-BD3D-2C9E0D6979F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13655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20BC0F-2FA5-48F0-AF57-92CC0C60A6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2F9CE8-76FB-4F04-AAC6-C34C0373DC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5D9FEB-893E-4B87-8291-D76794D5B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65F9A-C268-4EC9-B391-538643E77B4C}" type="datetimeFigureOut">
              <a:rPr lang="th-TH" smtClean="0"/>
              <a:t>01/02/66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42D19C-E34B-42E2-92A1-8D7F4136C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7C03E1-8459-4CA4-809F-BAFB70681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5525B-2249-4141-BD3D-2C9E0D6979F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8406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528DE9-989A-4F77-B414-B0AF69A2B4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E2313D-D203-48E7-9BF0-9BE510DABE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DEB8B2-5A40-4038-A134-2845447C8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65F9A-C268-4EC9-B391-538643E77B4C}" type="datetimeFigureOut">
              <a:rPr lang="th-TH" smtClean="0"/>
              <a:t>01/02/66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256E54-75D5-4FC1-912D-429E05CD8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84065F-BD56-4F7E-9E98-AB9F2F3E6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5525B-2249-4141-BD3D-2C9E0D6979F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70262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864AF-61D3-4AB7-ACB9-ACD38F0F6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8C981E-2C19-4FFD-B97D-5766B70EC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79C2A7-9292-4BAE-B3DA-B6ED2283A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65F9A-C268-4EC9-B391-538643E77B4C}" type="datetimeFigureOut">
              <a:rPr lang="th-TH" smtClean="0"/>
              <a:t>01/02/66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6F6991-B8FC-4F2D-B648-B05F4F30C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B9B1D3-2391-423C-A841-6235E1782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5525B-2249-4141-BD3D-2C9E0D6979F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74913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99ABC-1EEE-4AC8-A2AB-5BA4FF9A14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E32C13-4C8C-4F2B-9F45-AF4ABDF968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5E3DA3-7E1F-4504-B0C2-CF9B96AC3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65F9A-C268-4EC9-B391-538643E77B4C}" type="datetimeFigureOut">
              <a:rPr lang="th-TH" smtClean="0"/>
              <a:t>01/02/66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9BA7A7-AC29-4668-A1CE-4ED1BFB9E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9027BB-EF3E-4AFE-919A-57A55E2F0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5525B-2249-4141-BD3D-2C9E0D6979F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14615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97321-C969-473D-A95B-104ED6F527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5EA5F0-D895-4CA9-A09F-4D682CC01B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9CD1A6-47EE-43CC-9906-84B7484B96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9DEEF2-553A-49EF-B1DF-D3BD3B473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65F9A-C268-4EC9-B391-538643E77B4C}" type="datetimeFigureOut">
              <a:rPr lang="th-TH" smtClean="0"/>
              <a:t>01/02/66</a:t>
            </a:fld>
            <a:endParaRPr lang="th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CAB03B-FB79-4ADE-917A-84983558C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48797A-7370-476B-AD0A-8B4572083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5525B-2249-4141-BD3D-2C9E0D6979F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94470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8D1A37-B0E0-4700-BDD4-32892E9A1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F54B73-8A13-4ACC-8192-57CE7B5886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F75AA9-A62D-47A6-BF0C-9FA6F408DA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5E1BB4-9B50-4784-AB06-D26FF13400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A8C83A-B656-46CD-A089-E8354AB395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BA2877-EA3C-4ACA-893A-A4EFFCBC8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65F9A-C268-4EC9-B391-538643E77B4C}" type="datetimeFigureOut">
              <a:rPr lang="th-TH" smtClean="0"/>
              <a:t>01/02/66</a:t>
            </a:fld>
            <a:endParaRPr lang="th-T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94FD985-0FF3-4B8C-8997-BE3509022E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F4DEF2-0322-4714-9F38-29A73A0DA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5525B-2249-4141-BD3D-2C9E0D6979F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52008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DD6D8C-E078-4108-8FA9-5A9037189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AC0A32-1110-4271-8CCE-15E78B545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65F9A-C268-4EC9-B391-538643E77B4C}" type="datetimeFigureOut">
              <a:rPr lang="th-TH" smtClean="0"/>
              <a:t>01/02/66</a:t>
            </a:fld>
            <a:endParaRPr lang="th-T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CD996B-B427-4B47-B6B4-365465BAC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C9C197-D1B3-4FEE-982B-257867B0A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5525B-2249-4141-BD3D-2C9E0D6979F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95386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8161BA-367F-4985-BE9D-A412BE153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65F9A-C268-4EC9-B391-538643E77B4C}" type="datetimeFigureOut">
              <a:rPr lang="th-TH" smtClean="0"/>
              <a:t>01/02/66</a:t>
            </a:fld>
            <a:endParaRPr lang="th-T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E946EB-D04B-4E35-8A96-267650F31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CAB5A5-4C56-472D-B611-41D9D8E78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5525B-2249-4141-BD3D-2C9E0D6979F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26225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F4B382-A22B-4EF1-96C4-1B60A898F9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9AD390-7F55-44C8-B345-3A1592FA73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010EC4-4572-4282-BE3C-D36BDFF6E3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5262AD-9662-4A34-B87F-4921918DD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65F9A-C268-4EC9-B391-538643E77B4C}" type="datetimeFigureOut">
              <a:rPr lang="th-TH" smtClean="0"/>
              <a:t>01/02/66</a:t>
            </a:fld>
            <a:endParaRPr lang="th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30994A-CC89-4F9A-A993-D2FE74EDD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8F2EF0-792D-433F-A1F1-28DDD6B0D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5525B-2249-4141-BD3D-2C9E0D6979F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75375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68D47-69CB-4A6C-BE7E-AC19EF8E2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816E46D-BD96-4DB5-830E-D7ACDE4FD6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C2F0B1-803D-41AD-9CCD-DC5D699A96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7AED56-E626-4EBC-A749-EF66ACAA3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65F9A-C268-4EC9-B391-538643E77B4C}" type="datetimeFigureOut">
              <a:rPr lang="th-TH" smtClean="0"/>
              <a:t>01/02/66</a:t>
            </a:fld>
            <a:endParaRPr lang="th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017B38-46E1-48B5-9A09-DDAAF8B5B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ABECEB-A207-43A3-A60D-FB5F3FB66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5525B-2249-4141-BD3D-2C9E0D6979F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10321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46A93D-3276-42C4-BBC9-026107233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884274-20E9-47BC-A3FC-08D8CBBDE5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A05F22-516B-47DD-91C3-2D3F365708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5F9A-C268-4EC9-B391-538643E77B4C}" type="datetimeFigureOut">
              <a:rPr lang="th-TH" smtClean="0"/>
              <a:t>01/02/66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6BCE90-C737-4327-A8EF-202DE11343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881B3A-6148-4605-81A4-D747BC3A3C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05525B-2249-4141-BD3D-2C9E0D6979F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67114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5BD2E-D6C5-49D8-9129-E6CE2037BD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h-TH" sz="4800" b="1" dirty="0"/>
              <a:t>จริยธรรมการวิจัยและจรรณยาบรรณทางวิชาการ</a:t>
            </a:r>
            <a:br>
              <a:rPr lang="th-TH" sz="4800" b="1" dirty="0"/>
            </a:br>
            <a:r>
              <a:rPr lang="th-TH" sz="4800" b="1" dirty="0"/>
              <a:t>ในการพิจารณากำหนดตำแหน่งทางวิชาการ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78D403-C92D-4CE9-9412-AC5D0668FE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3050553"/>
          </a:xfrm>
        </p:spPr>
        <p:txBody>
          <a:bodyPr>
            <a:noAutofit/>
          </a:bodyPr>
          <a:lstStyle/>
          <a:p>
            <a:r>
              <a:rPr lang="th-TH" sz="3600" b="1" dirty="0">
                <a:solidFill>
                  <a:srgbClr val="FF0000"/>
                </a:solidFill>
              </a:rPr>
              <a:t>รศ.ดร.โยธิน แสวงดี</a:t>
            </a:r>
          </a:p>
          <a:p>
            <a:r>
              <a:rPr lang="th-TH" sz="3600" b="1" dirty="0">
                <a:solidFill>
                  <a:srgbClr val="FF0000"/>
                </a:solidFill>
              </a:rPr>
              <a:t>สถาบันวิจัยประชากรและสังคม</a:t>
            </a:r>
          </a:p>
          <a:p>
            <a:r>
              <a:rPr lang="th-TH" sz="3600" b="1" dirty="0">
                <a:solidFill>
                  <a:srgbClr val="FF0000"/>
                </a:solidFill>
              </a:rPr>
              <a:t>มหาวิทยาลัยมหิดล</a:t>
            </a:r>
          </a:p>
        </p:txBody>
      </p:sp>
    </p:spTree>
    <p:extLst>
      <p:ext uri="{BB962C8B-B14F-4D97-AF65-F5344CB8AC3E}">
        <p14:creationId xmlns:p14="http://schemas.microsoft.com/office/powerpoint/2010/main" val="15965951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FA079F-FFD2-4E32-85F5-9B1594805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>
                <a:solidFill>
                  <a:srgbClr val="FF0000"/>
                </a:solidFill>
              </a:rPr>
              <a:t>คำถาม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175C8C-5BEC-4B06-9E2B-713B397804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sz="3200" b="1" dirty="0">
                <a:solidFill>
                  <a:srgbClr val="FF0000"/>
                </a:solidFill>
              </a:rPr>
              <a:t>ตำราที่ซ้ำซ้อนกับผู้อื่นเกิน </a:t>
            </a:r>
            <a:r>
              <a:rPr lang="en-US" sz="3200" b="1" dirty="0">
                <a:solidFill>
                  <a:srgbClr val="FF0000"/>
                </a:solidFill>
              </a:rPr>
              <a:t>80% </a:t>
            </a:r>
            <a:r>
              <a:rPr lang="th-TH" sz="3200" b="1" dirty="0">
                <a:solidFill>
                  <a:srgbClr val="FF0000"/>
                </a:solidFill>
              </a:rPr>
              <a:t>ถือว่าเป็นการคัดลอกผลงานหรือไม่</a:t>
            </a:r>
          </a:p>
          <a:p>
            <a:r>
              <a:rPr lang="th-TH" sz="3200" b="1" dirty="0">
                <a:solidFill>
                  <a:srgbClr val="FF0000"/>
                </a:solidFill>
              </a:rPr>
              <a:t>ถือว่า เป็นการคัดลอก</a:t>
            </a:r>
          </a:p>
          <a:p>
            <a:r>
              <a:rPr lang="th-TH" sz="3200" b="1" dirty="0">
                <a:solidFill>
                  <a:srgbClr val="FF0000"/>
                </a:solidFill>
              </a:rPr>
              <a:t>หลักเกณฑ์คือ เวลาตรวจสอบ ต้องไม่เป็น </a:t>
            </a:r>
            <a:r>
              <a:rPr lang="en-US" sz="3200" b="1" dirty="0">
                <a:solidFill>
                  <a:srgbClr val="FF0000"/>
                </a:solidFill>
              </a:rPr>
              <a:t>0 </a:t>
            </a:r>
            <a:r>
              <a:rPr lang="th-TH" sz="3200" b="1" dirty="0">
                <a:solidFill>
                  <a:srgbClr val="FF0000"/>
                </a:solidFill>
              </a:rPr>
              <a:t>เพราะถือว่า ไม่มีความเป็นวิชาการ</a:t>
            </a:r>
          </a:p>
          <a:p>
            <a:r>
              <a:rPr lang="th-TH" sz="3200" b="1" dirty="0">
                <a:solidFill>
                  <a:srgbClr val="FF0000"/>
                </a:solidFill>
              </a:rPr>
              <a:t>ค่าที่ยอมรับได้ จะอยู่ระหว่าง </a:t>
            </a:r>
            <a:r>
              <a:rPr lang="en-US" sz="3200" b="1" dirty="0">
                <a:solidFill>
                  <a:srgbClr val="FF0000"/>
                </a:solidFill>
              </a:rPr>
              <a:t>9 </a:t>
            </a:r>
            <a:r>
              <a:rPr lang="th-TH" sz="3200" b="1" dirty="0">
                <a:solidFill>
                  <a:srgbClr val="FF0000"/>
                </a:solidFill>
              </a:rPr>
              <a:t>ถึง </a:t>
            </a:r>
            <a:r>
              <a:rPr lang="en-US" sz="3200" b="1" dirty="0">
                <a:solidFill>
                  <a:srgbClr val="FF0000"/>
                </a:solidFill>
              </a:rPr>
              <a:t>22</a:t>
            </a:r>
            <a:r>
              <a:rPr lang="th-TH" sz="3200" b="1" dirty="0">
                <a:solidFill>
                  <a:srgbClr val="FF0000"/>
                </a:solidFill>
              </a:rPr>
              <a:t> เพราะ มีคำเฉพาะด้าน เฉพาะทาง และสำนวนการสื่อสาร ระบบคิด โครงสาระเนื้อหา ประเด็น ฯลฯ ที่ต้องเป็นไปตามหลักการทางวิชาการ เช่น การขัดเกลาทางสังคม การคัดสรร การเคลื่อนไหวทางสังคม ทฤษฎีเกมส์ บริบททางสังคม โครงสร้างและหน้าที่ ฯลฯ</a:t>
            </a:r>
            <a:endParaRPr lang="en-US" sz="3200" b="1" dirty="0">
              <a:solidFill>
                <a:srgbClr val="FF0000"/>
              </a:solidFill>
            </a:endParaRP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5724461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40998E-CE5F-48E5-A56B-DE9F2220F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คำถาม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F5DB93-B435-480B-B8A3-8F8692320F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sz="5400" dirty="0"/>
              <a:t>งานวิจัยทุกชิ้น ต้องผ่านกรรมการจริยธรรม เพื่อพิจารณาว่าเป็นการวิจัยในคนและสัตว์ หรือไม่ หรือเฉพาะงานวิจัยที่เกี่ยวข้องเท่านั้น</a:t>
            </a:r>
          </a:p>
          <a:p>
            <a:r>
              <a:rPr lang="th-TH" sz="5400" dirty="0"/>
              <a:t>เฉพาะงานวิจัยที่เกี่ยวข้อง</a:t>
            </a:r>
            <a:endParaRPr lang="en-US" sz="5400" dirty="0"/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1360974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6604DA-EA3E-47C5-BD99-0D1A4D404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คำถาม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CFAC15-FA91-4127-9B70-77A235B85D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b="1" dirty="0"/>
              <a:t>งานวิจัยที่ทำหลังจากมีเกณฑ์ให้ขอรับรองจริยธรรม หากจะนำมาตีพิมพ์ในวารสารเพื่อขอตำแหน่งทางวิชาการ มีแนวทางดำเนินการอย่างไร</a:t>
            </a:r>
          </a:p>
          <a:p>
            <a:r>
              <a:rPr lang="en-US" b="1" dirty="0"/>
              <a:t>1. </a:t>
            </a:r>
            <a:r>
              <a:rPr lang="th-TH" b="1" dirty="0"/>
              <a:t>วารสารนานาชาติหลายฉบับ ที่ </a:t>
            </a:r>
            <a:r>
              <a:rPr lang="en-US" b="1" dirty="0"/>
              <a:t>Q1-Q4 </a:t>
            </a:r>
            <a:r>
              <a:rPr lang="th-TH" b="1" dirty="0"/>
              <a:t>จะให้แนบสำเนาเอกสาร </a:t>
            </a:r>
            <a:r>
              <a:rPr lang="en-US" b="1" dirty="0"/>
              <a:t>Certificate of Approval </a:t>
            </a:r>
            <a:r>
              <a:rPr lang="th-TH" b="1" dirty="0"/>
              <a:t>ไปด้วยตอนส่งฯ</a:t>
            </a:r>
          </a:p>
          <a:p>
            <a:r>
              <a:rPr lang="en-US" b="1" dirty="0"/>
              <a:t>2. </a:t>
            </a:r>
            <a:r>
              <a:rPr lang="th-TH" b="1" dirty="0"/>
              <a:t>วารสารนานาชาติหลายฉบับ ใน </a:t>
            </a:r>
            <a:r>
              <a:rPr lang="en-US" b="1" dirty="0"/>
              <a:t>Q1-Q4 </a:t>
            </a:r>
            <a:r>
              <a:rPr lang="th-TH" b="1" dirty="0"/>
              <a:t>จะให้เขียนระบุในต้นฉบับบทความวิจัย ในหัวข้อจริยธรรมการวิจัยฯ</a:t>
            </a:r>
          </a:p>
          <a:p>
            <a:r>
              <a:rPr lang="en-US" b="1" dirty="0"/>
              <a:t>3. </a:t>
            </a:r>
            <a:r>
              <a:rPr lang="th-TH" b="1" dirty="0"/>
              <a:t>เราสามารถเขียนไว้ในหัวข้อ ข้อมูลและระเบียบวิธีการวิจัย โดยแสดง หมายเลข </a:t>
            </a:r>
            <a:r>
              <a:rPr lang="en-US" b="1" dirty="0"/>
              <a:t>Certificate of Approval </a:t>
            </a:r>
            <a:r>
              <a:rPr lang="th-TH" b="1" dirty="0"/>
              <a:t>และระบุชื่อหน่วยงานด้านจริยธรรมนั้น</a:t>
            </a:r>
          </a:p>
          <a:p>
            <a:r>
              <a:rPr lang="en-US" b="1" dirty="0"/>
              <a:t>4 </a:t>
            </a:r>
            <a:r>
              <a:rPr lang="th-TH" b="1" dirty="0"/>
              <a:t>ในแบบฟอร์ม จะมีให้กาเครื่องหมายว่า เป็นงานของตน</a:t>
            </a:r>
            <a:endParaRPr lang="en-US" b="1" dirty="0"/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4990272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C92FE-9E80-43D9-AD50-9EFAED9C0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>
                <a:solidFill>
                  <a:srgbClr val="FF0000"/>
                </a:solidFill>
              </a:rPr>
              <a:t>คำถาม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3E7203-6903-408A-9E75-4A5A77908B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sz="3600" b="1" dirty="0"/>
              <a:t>ผลงานวิจัยที่ใช้ในการขอตำแหน่งบุคลากรสายสนับสนุนต้องเป็นผลงานไม่เกินกี่ปี</a:t>
            </a:r>
          </a:p>
          <a:p>
            <a:r>
              <a:rPr lang="th-TH" sz="3600" b="1" dirty="0"/>
              <a:t>โดยทั่วไป ไม่ควรเกิน </a:t>
            </a:r>
            <a:r>
              <a:rPr lang="en-US" sz="3600" b="1" dirty="0"/>
              <a:t>10 </a:t>
            </a:r>
            <a:r>
              <a:rPr lang="th-TH" sz="3600" b="1" dirty="0"/>
              <a:t>ปี กรรมการผู้พิจารณาจะมีความเห็นว่า เก่า ไม่ทันสมัย หาก </a:t>
            </a:r>
            <a:r>
              <a:rPr lang="en-US" sz="3600" b="1" dirty="0"/>
              <a:t>10 </a:t>
            </a:r>
            <a:r>
              <a:rPr lang="th-TH" sz="3600" b="1" dirty="0"/>
              <a:t>ปี หรือ มากกว่า</a:t>
            </a:r>
          </a:p>
          <a:p>
            <a:r>
              <a:rPr lang="th-TH" sz="3600" b="1" dirty="0"/>
              <a:t>หากทำร่วมกับผู้อื่น ต้องมีส่วนร่วม </a:t>
            </a:r>
            <a:r>
              <a:rPr lang="en-US" sz="3600" b="1" dirty="0"/>
              <a:t>50 % </a:t>
            </a:r>
            <a:r>
              <a:rPr lang="th-TH" sz="3600" b="1" dirty="0"/>
              <a:t>ขึ้นไป จึงจะดี</a:t>
            </a:r>
          </a:p>
          <a:p>
            <a:r>
              <a:rPr lang="th-TH" sz="3600" b="1" dirty="0"/>
              <a:t>พนักงงานมหาวิทยาลัย</a:t>
            </a:r>
            <a:r>
              <a:rPr lang="en-US" sz="3600" b="1" dirty="0"/>
              <a:t> </a:t>
            </a:r>
            <a:r>
              <a:rPr lang="th-TH" sz="3600" b="1" dirty="0"/>
              <a:t>จบ ป.ตรี ต้องปฏิบัติงานในหน้าที่ </a:t>
            </a:r>
            <a:r>
              <a:rPr lang="en-US" sz="3600" b="1" dirty="0"/>
              <a:t>5 </a:t>
            </a:r>
            <a:r>
              <a:rPr lang="th-TH" sz="3600" b="1" dirty="0"/>
              <a:t>ปี จึงจะขอได้</a:t>
            </a:r>
          </a:p>
          <a:p>
            <a:r>
              <a:rPr lang="th-TH" sz="3600" b="1" dirty="0"/>
              <a:t>จบ ปริญญาโทต้องปฏิบัติงาน ในหน้าที่ </a:t>
            </a:r>
            <a:r>
              <a:rPr lang="en-US" sz="3600" b="1" dirty="0"/>
              <a:t>3 </a:t>
            </a:r>
            <a:r>
              <a:rPr lang="th-TH" sz="3600" b="1" dirty="0"/>
              <a:t>ปี จึงจะขอได้</a:t>
            </a:r>
            <a:endParaRPr lang="en-US" sz="3600" b="1" dirty="0"/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779555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24808-655D-455E-AC9B-041108CFF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6000" b="1" dirty="0">
                <a:solidFill>
                  <a:srgbClr val="002060"/>
                </a:solidFill>
              </a:rPr>
              <a:t>หลักจริยธรรมการวิจัย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FEEFA7-33FD-4A4F-9B43-2C3364D934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5400" b="1" dirty="0">
                <a:solidFill>
                  <a:srgbClr val="FF0000"/>
                </a:solidFill>
              </a:rPr>
              <a:t>จะให้ความสำคัญกับ การได้มาซึ่งข้อมูล ที่เป็นหน่วยในการวิเคราะห์ฯ</a:t>
            </a:r>
          </a:p>
          <a:p>
            <a:r>
              <a:rPr lang="th-TH" sz="5400" b="1" dirty="0">
                <a:solidFill>
                  <a:srgbClr val="FF0000"/>
                </a:solidFill>
              </a:rPr>
              <a:t>เช่น คน มนุษย์ สัตว์</a:t>
            </a:r>
          </a:p>
          <a:p>
            <a:r>
              <a:rPr lang="th-TH" sz="5400" b="1" dirty="0">
                <a:solidFill>
                  <a:srgbClr val="FF0000"/>
                </a:solidFill>
              </a:rPr>
              <a:t>สำหรับคน จะเน้นที่ </a:t>
            </a:r>
            <a:r>
              <a:rPr lang="en-US" sz="5400" b="1" dirty="0">
                <a:solidFill>
                  <a:srgbClr val="FF0000"/>
                </a:solidFill>
              </a:rPr>
              <a:t>The Belmont Report </a:t>
            </a:r>
            <a:endParaRPr lang="th-TH" sz="5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0842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E37B4-AFF5-4D1E-A46F-B7495ACAD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dirty="0"/>
              <a:t>สำนักงานการวิจัยแห่งชาติ</a:t>
            </a:r>
            <a:br>
              <a:rPr lang="th-TH" dirty="0"/>
            </a:br>
            <a:r>
              <a:rPr lang="th-TH" dirty="0"/>
              <a:t>วางหลัก ไว้ว่า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3B9CA0-8ED9-436B-BB3F-A4A6329CEE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4400" b="1" dirty="0">
                <a:solidFill>
                  <a:srgbClr val="FF0000"/>
                </a:solidFill>
              </a:rPr>
              <a:t>จรรยาบรรณ หมายถึง</a:t>
            </a:r>
            <a:r>
              <a:rPr lang="th-TH" sz="4400" dirty="0">
                <a:solidFill>
                  <a:srgbClr val="FF0000"/>
                </a:solidFill>
              </a:rPr>
              <a:t> หลักความประพฤติอันเหมาะสม แสดงถึงคุณธรรมและจริยธรรมในการประกอบอาชีพที่กลุ่มบุคคลและแต่ละสาขาวิชาชีพประมวลขึ้นไว้เป็นหลักเพื่อให้สมาชิกในวิชาชีพ</a:t>
            </a:r>
            <a:r>
              <a:rPr lang="th-TH" sz="4400" dirty="0" err="1">
                <a:solidFill>
                  <a:srgbClr val="FF0000"/>
                </a:solidFill>
              </a:rPr>
              <a:t>นั้นๆ</a:t>
            </a:r>
            <a:r>
              <a:rPr lang="th-TH" sz="4400" dirty="0">
                <a:solidFill>
                  <a:srgbClr val="FF0000"/>
                </a:solidFill>
              </a:rPr>
              <a:t> ยึดถือปฏิบัติ เพื่อรักษาชื่อเสียงและส่งเสริมเกียรติคุณของสาขาวิชาชีพของตน</a:t>
            </a:r>
          </a:p>
          <a:p>
            <a:r>
              <a:rPr lang="th-TH" sz="4400" b="1" dirty="0">
                <a:solidFill>
                  <a:srgbClr val="002060"/>
                </a:solidFill>
              </a:rPr>
              <a:t>เน้น และให้ความสำคัญกับ ตัวนักวิจัย ผู้เป็นนักวิชาการ</a:t>
            </a:r>
          </a:p>
        </p:txBody>
      </p:sp>
    </p:spTree>
    <p:extLst>
      <p:ext uri="{BB962C8B-B14F-4D97-AF65-F5344CB8AC3E}">
        <p14:creationId xmlns:p14="http://schemas.microsoft.com/office/powerpoint/2010/main" val="1194930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9786E93B-FEC7-4B62-AAD7-401DB6687A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2316162"/>
          </a:xfrm>
        </p:spPr>
        <p:txBody>
          <a:bodyPr/>
          <a:lstStyle/>
          <a:p>
            <a:r>
              <a:rPr lang="th-TH" altLang="en-US" sz="4000" b="1">
                <a:solidFill>
                  <a:srgbClr val="FF0000"/>
                </a:solidFill>
              </a:rPr>
              <a:t>หัวใจสำคัญ</a:t>
            </a:r>
            <a:r>
              <a:rPr lang="en-US" altLang="en-US" sz="4000" b="1">
                <a:solidFill>
                  <a:srgbClr val="FF0000"/>
                </a:solidFill>
              </a:rPr>
              <a:t>!</a:t>
            </a:r>
            <a:br>
              <a:rPr lang="th-TH" altLang="en-US" sz="4000" b="1">
                <a:solidFill>
                  <a:srgbClr val="FF0000"/>
                </a:solidFill>
              </a:rPr>
            </a:br>
            <a:r>
              <a:rPr lang="th-TH" altLang="en-US" sz="4000"/>
              <a:t>หลักจริยธรรมการทําวิจัยในคนทั่วไป หรือ</a:t>
            </a:r>
            <a:br>
              <a:rPr lang="en-US" altLang="en-US" sz="4000"/>
            </a:br>
            <a:r>
              <a:rPr lang="th-TH" altLang="en-US" sz="4000"/>
              <a:t> </a:t>
            </a:r>
            <a:r>
              <a:rPr lang="en-US" altLang="en-US" sz="4000">
                <a:solidFill>
                  <a:srgbClr val="FF0000"/>
                </a:solidFill>
              </a:rPr>
              <a:t>The Belmont Report </a:t>
            </a:r>
            <a:r>
              <a:rPr lang="th-TH" altLang="en-US" sz="4000">
                <a:solidFill>
                  <a:srgbClr val="FF0000"/>
                </a:solidFill>
              </a:rPr>
              <a:t>ประกอบด้วย</a:t>
            </a:r>
            <a:r>
              <a:rPr lang="th-TH" altLang="en-US" sz="2400"/>
              <a:t> </a:t>
            </a:r>
            <a:endParaRPr lang="en-US" altLang="en-US" sz="6600" b="1">
              <a:solidFill>
                <a:srgbClr val="FF0000"/>
              </a:solidFill>
            </a:endParaRPr>
          </a:p>
        </p:txBody>
      </p:sp>
      <p:sp>
        <p:nvSpPr>
          <p:cNvPr id="3075" name="Content Placeholder 2">
            <a:extLst>
              <a:ext uri="{FF2B5EF4-FFF2-40B4-BE49-F238E27FC236}">
                <a16:creationId xmlns:a16="http://schemas.microsoft.com/office/drawing/2014/main" id="{18C2D3A5-790F-4736-A832-CE614020B0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2743201"/>
            <a:ext cx="8229600" cy="3382963"/>
          </a:xfrm>
        </p:spPr>
        <p:txBody>
          <a:bodyPr>
            <a:normAutofit/>
          </a:bodyPr>
          <a:lstStyle/>
          <a:p>
            <a:r>
              <a:rPr lang="en-US" altLang="en-US" sz="4000" b="1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1) </a:t>
            </a:r>
            <a:r>
              <a:rPr lang="th-TH" altLang="en-US" sz="4000" b="1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หลักการด้านพิทักษ์สิทธิและเคารพต่อบุคคล</a:t>
            </a:r>
            <a:r>
              <a:rPr lang="en-US" altLang="en-US" sz="4000" b="1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(</a:t>
            </a:r>
            <a:r>
              <a:rPr lang="en-US" altLang="en-US" sz="4000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Respect for person</a:t>
            </a:r>
            <a:r>
              <a:rPr lang="en-US" altLang="en-US" sz="4000" b="1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)</a:t>
            </a:r>
            <a:endParaRPr lang="th-TH" altLang="en-US" sz="4000" b="1" dirty="0">
              <a:solidFill>
                <a:srgbClr val="FF000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en-US" altLang="en-US" sz="4000" b="1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2) </a:t>
            </a:r>
            <a:r>
              <a:rPr lang="th-TH" altLang="en-US" sz="4000" b="1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หลักการที่เน้นคุณประโยชน์ เน้นความปลอดภัย ไม่ก่อให้เกิดอันตราย และเสียหายต่อบุคคล</a:t>
            </a:r>
            <a:r>
              <a:rPr lang="en-US" altLang="en-US" sz="4000" b="1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(</a:t>
            </a:r>
            <a:r>
              <a:rPr lang="en-US" altLang="en-US" sz="4000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Beneficence</a:t>
            </a:r>
            <a:r>
              <a:rPr lang="en-US" altLang="en-US" sz="4000" b="1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th-TH" altLang="en-US" sz="4000" b="1" dirty="0">
              <a:solidFill>
                <a:srgbClr val="FF000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en-US" altLang="en-US" sz="4000" b="1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3) </a:t>
            </a:r>
            <a:r>
              <a:rPr lang="th-TH" altLang="en-US" sz="4000" b="1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หลักการที่เน้นความยุติธรรม </a:t>
            </a:r>
            <a:r>
              <a:rPr lang="en-US" altLang="en-US" sz="4000" b="1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n-US" altLang="en-US" sz="4000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Justice</a:t>
            </a:r>
            <a:r>
              <a:rPr lang="en-US" altLang="en-US" sz="4000" b="1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)</a:t>
            </a:r>
            <a:endParaRPr lang="th-TH" altLang="en-US" sz="4000" b="1" dirty="0">
              <a:solidFill>
                <a:srgbClr val="FF000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4FA1180D-03CD-481C-B6DA-C55B8BF66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858962"/>
          </a:xfrm>
        </p:spPr>
        <p:txBody>
          <a:bodyPr/>
          <a:lstStyle/>
          <a:p>
            <a:r>
              <a:rPr lang="th-TH" altLang="en-US" sz="3200">
                <a:solidFill>
                  <a:srgbClr val="FF0000"/>
                </a:solidFill>
              </a:rPr>
              <a:t>รายงานเบลมองต์</a:t>
            </a:r>
            <a:br>
              <a:rPr lang="th-TH" altLang="en-US" sz="3200">
                <a:solidFill>
                  <a:srgbClr val="FF0000"/>
                </a:solidFill>
              </a:rPr>
            </a:br>
            <a:r>
              <a:rPr lang="en-US" altLang="en-US" sz="3200">
                <a:solidFill>
                  <a:srgbClr val="FF0000"/>
                </a:solidFill>
              </a:rPr>
              <a:t>The Belmont Report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A1858B-DC07-4C09-9963-0069782733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2133601"/>
            <a:ext cx="8229600" cy="3992563"/>
          </a:xfrm>
        </p:spPr>
        <p:txBody>
          <a:bodyPr/>
          <a:lstStyle/>
          <a:p>
            <a:pPr>
              <a:defRPr/>
            </a:pPr>
            <a:r>
              <a:rPr lang="th-TH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ประเทศสหรัฐอเมริกา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h-TH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จัดให้มี</a:t>
            </a:r>
            <a:r>
              <a:rPr lang="th-TH" sz="2400" dirty="0">
                <a:solidFill>
                  <a:schemeClr val="tx1">
                    <a:lumMod val="95000"/>
                    <a:lumOff val="5000"/>
                  </a:schemeClr>
                </a:solidFill>
                <a:cs typeface="+mj-cs"/>
              </a:rPr>
              <a:t>พระราชบัญญัติวิจัยแห่งชาติ พ.ศ.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cs typeface="+mj-cs"/>
              </a:rPr>
              <a:t>2517</a:t>
            </a:r>
          </a:p>
          <a:p>
            <a:pPr>
              <a:defRPr/>
            </a:pPr>
            <a:r>
              <a:rPr lang="th-TH" sz="2400" dirty="0">
                <a:solidFill>
                  <a:schemeClr val="tx1">
                    <a:lumMod val="95000"/>
                    <a:lumOff val="5000"/>
                  </a:schemeClr>
                </a:solidFill>
                <a:cs typeface="+mj-cs"/>
              </a:rPr>
              <a:t>ตั้งเพื่อคุ้มครองอาสาสมัครสำหรับการวิจัยทางการแพทย์และพฤติกรรมศาสตร์ </a:t>
            </a:r>
          </a:p>
          <a:p>
            <a:pPr>
              <a:defRPr/>
            </a:pPr>
            <a:r>
              <a:rPr lang="th-TH" sz="2400" dirty="0">
                <a:solidFill>
                  <a:schemeClr val="tx1">
                    <a:lumMod val="95000"/>
                    <a:lumOff val="5000"/>
                  </a:schemeClr>
                </a:solidFill>
                <a:cs typeface="+mj-cs"/>
              </a:rPr>
              <a:t>ต่อมา สภาองค์การสากลด้านวิทยาศาสตร์การแพทย์ 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cs typeface="+mj-cs"/>
              </a:rPr>
              <a:t>(Council for International Organizations of Medical Sciences: CIOMS)</a:t>
            </a:r>
            <a:r>
              <a:rPr lang="th-TH" sz="2400" dirty="0">
                <a:solidFill>
                  <a:schemeClr val="tx1">
                    <a:lumMod val="95000"/>
                    <a:lumOff val="5000"/>
                  </a:schemeClr>
                </a:solidFill>
                <a:cs typeface="+mj-cs"/>
              </a:rPr>
              <a:t> ชี้นำด้าน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cs typeface="+mj-cs"/>
            </a:endParaRPr>
          </a:p>
          <a:p>
            <a:pPr>
              <a:defRPr/>
            </a:pPr>
            <a:r>
              <a:rPr lang="th-TH" sz="2400" dirty="0">
                <a:solidFill>
                  <a:schemeClr val="tx1">
                    <a:lumMod val="95000"/>
                    <a:lumOff val="5000"/>
                  </a:schemeClr>
                </a:solidFill>
                <a:cs typeface="+mj-cs"/>
              </a:rPr>
              <a:t>หลักจริยธรรมสากลสำหรับการวิจัยที่เกี่ยวข้องกับมนุษย์ 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cs typeface="+mj-cs"/>
              </a:rPr>
              <a:t>(International Ethical Guidelines for Health-related Research Involving Humans)</a:t>
            </a:r>
          </a:p>
          <a:p>
            <a:pPr>
              <a:defRPr/>
            </a:pPr>
            <a:r>
              <a:rPr lang="en-US" sz="2400" dirty="0"/>
              <a:t>International Conference on Harmonization, Guidance on Good Clinical Practices (ICH GCP)</a:t>
            </a:r>
          </a:p>
          <a:p>
            <a:pPr marL="0" indent="0">
              <a:buNone/>
              <a:defRPr/>
            </a:pP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cs typeface="+mj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0FC50C36-91D4-42FC-BC0A-FA47A5E9B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401762"/>
          </a:xfrm>
        </p:spPr>
        <p:txBody>
          <a:bodyPr/>
          <a:lstStyle/>
          <a:p>
            <a:r>
              <a:rPr lang="th-TH" altLang="en-US" b="1">
                <a:solidFill>
                  <a:srgbClr val="002060"/>
                </a:solidFill>
              </a:rPr>
              <a:t>ภูมิหลังของความสำคัญสำหรับการวิจัยในมนุษย์</a:t>
            </a:r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69E33ED3-BD67-44B4-9E03-500ED6C7DD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679575"/>
            <a:ext cx="8534400" cy="4495800"/>
          </a:xfrm>
        </p:spPr>
        <p:txBody>
          <a:bodyPr/>
          <a:lstStyle/>
          <a:p>
            <a:pPr>
              <a:defRPr/>
            </a:pPr>
            <a:r>
              <a:rPr lang="th-TH" altLang="en-US" sz="2400" dirty="0"/>
              <a:t> </a:t>
            </a:r>
            <a:r>
              <a:rPr lang="th-TH" altLang="en-US" b="1" dirty="0">
                <a:solidFill>
                  <a:srgbClr val="FF0000"/>
                </a:solidFill>
              </a:rPr>
              <a:t>กฏนูเรมเบิร์ก </a:t>
            </a:r>
            <a:r>
              <a:rPr lang="en-US" altLang="en-US" b="1" dirty="0">
                <a:solidFill>
                  <a:srgbClr val="FF0000"/>
                </a:solidFill>
              </a:rPr>
              <a:t>(Nuremberg Code 1947) </a:t>
            </a:r>
            <a:r>
              <a:rPr lang="th-TH" altLang="en-US" b="1" dirty="0">
                <a:solidFill>
                  <a:srgbClr val="FF0000"/>
                </a:solidFill>
              </a:rPr>
              <a:t>เกิดขึ้นหลังสงครามโลกครั้งที่ </a:t>
            </a:r>
            <a:r>
              <a:rPr lang="en-US" altLang="en-US" b="1" dirty="0">
                <a:solidFill>
                  <a:srgbClr val="FF0000"/>
                </a:solidFill>
              </a:rPr>
              <a:t>2 </a:t>
            </a:r>
            <a:r>
              <a:rPr lang="th-TH" altLang="en-US" b="1" dirty="0">
                <a:solidFill>
                  <a:srgbClr val="FF0000"/>
                </a:solidFill>
              </a:rPr>
              <a:t>สิ้นสุด เพราะในระหว่างสงคราม มีการทดลองของชาวนาซีในมนุษย์มากมาย คล้ายกับการรังแกมนุษยชาติอย่างไร้มนุษยธรรม ประเทศเยอรมัน</a:t>
            </a:r>
          </a:p>
          <a:p>
            <a:pPr>
              <a:defRPr/>
            </a:pPr>
            <a:r>
              <a:rPr lang="th-TH" altLang="en-US" dirty="0"/>
              <a:t> </a:t>
            </a:r>
            <a:r>
              <a:rPr lang="th-TH" altLang="en-US" b="1" dirty="0">
                <a:solidFill>
                  <a:srgbClr val="0070C0"/>
                </a:solidFill>
              </a:rPr>
              <a:t>ผู้เขียน กฏนูเรมเบิร์ก  คือ นักกฏหมาย ให้ความสำคัญกับการส่งเสริม การทำวิจัยที่ถูกต้อง ถูกหลักการในทางจริยธรรม เน้นการยินยอม ต้องตระหนักถึงสิทธิ ของบุคคลที่เป็นผู้ร่วมวิจัย เด็ก        ผู้พิการ ผู้ด้อยโอกาส ผู้หมดสติ ผู้มีสติฟั่นเฟือน ผู้สูงอายุ ผู้หมดสติ ฯลฯ </a:t>
            </a:r>
          </a:p>
          <a:p>
            <a:pPr marL="0" indent="0">
              <a:buNone/>
              <a:defRPr/>
            </a:pPr>
            <a:r>
              <a:rPr lang="th-TH" altLang="en-US" dirty="0"/>
              <a:t> </a:t>
            </a:r>
            <a:endParaRPr lang="th-TH" altLang="en-US" sz="2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99C7D279-94DE-4A42-959E-D16FE15D9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4FEE0DA2-3075-470B-8D6E-ECAA91A2D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600200"/>
            <a:ext cx="8229600" cy="5181600"/>
          </a:xfrm>
        </p:spPr>
        <p:txBody>
          <a:bodyPr/>
          <a:lstStyle/>
          <a:p>
            <a:r>
              <a:rPr lang="th-TH" altLang="en-US" sz="3600" b="1">
                <a:solidFill>
                  <a:srgbClr val="FF0000"/>
                </a:solidFill>
              </a:rPr>
              <a:t>ต่อมา มีปฏิญญาเฮลซิงกิ ปี 1964 ปรับแก้จากของเดิมข้างต้น เน้นที่นักวิจัย และ ผู้ร่วมวิจัย ประเทศฟินแลนด์</a:t>
            </a:r>
          </a:p>
          <a:p>
            <a:r>
              <a:rPr lang="th-TH" altLang="en-US" sz="3600" b="1">
                <a:solidFill>
                  <a:srgbClr val="0070C0"/>
                </a:solidFill>
              </a:rPr>
              <a:t>และถัดมา ถึงปี 2008 ระบุขยายความครอบคลุมถึง ผู้ให้ทุน กรรมการวิจัย ทีมงานวิจัย สถาบันวิจัยฯ ผู้เข้าร่วมวิจัย ทั้งที่เป็น อาสาสมัครโครงการวิจัย เจ้าหน้าที่ ฯลฯ ต้องรับทราบและปฏิบัติตามอย่างเคร่งครัด เรื่อง การละเมิดสิทธิ และ ความถูกต้องของหลักการวิจัย ระเบียบวิธีการวิจัย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9F84D-26F9-4F5D-BDDE-45424A965E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>
                <a:solidFill>
                  <a:srgbClr val="002060"/>
                </a:solidFill>
              </a:rPr>
              <a:t>สิ่งที่วงวิชาการต้องตระหนัก และคำนึงถึง</a:t>
            </a:r>
            <a:br>
              <a:rPr lang="th-TH" b="1" dirty="0">
                <a:solidFill>
                  <a:srgbClr val="002060"/>
                </a:solidFill>
              </a:rPr>
            </a:br>
            <a:r>
              <a:rPr lang="th-TH" b="1" dirty="0">
                <a:solidFill>
                  <a:srgbClr val="002060"/>
                </a:solidFill>
              </a:rPr>
              <a:t>กรรมการพิจารณาตำแหน่งทางวิชาการ จะให้ความสำคัญอย่างมากคือ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9BAF41-E335-4FA9-8B28-E31C7DEBE7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53471"/>
          </a:xfrm>
        </p:spPr>
        <p:txBody>
          <a:bodyPr>
            <a:normAutofit fontScale="92500" lnSpcReduction="10000"/>
          </a:bodyPr>
          <a:lstStyle/>
          <a:p>
            <a:r>
              <a:rPr lang="th-TH" b="1" dirty="0">
                <a:solidFill>
                  <a:srgbClr val="FF0000"/>
                </a:solidFill>
              </a:rPr>
              <a:t>วารสารทุกฉบับและกรรมการพิจารณาตำแหน่งทางวิชาการ จะให้ความสำคัญกับ</a:t>
            </a:r>
          </a:p>
          <a:p>
            <a:r>
              <a:rPr lang="en-US" b="1" dirty="0">
                <a:solidFill>
                  <a:srgbClr val="FF0000"/>
                </a:solidFill>
              </a:rPr>
              <a:t>- </a:t>
            </a:r>
            <a:r>
              <a:rPr lang="th-TH" b="1" dirty="0">
                <a:solidFill>
                  <a:srgbClr val="FF0000"/>
                </a:solidFill>
              </a:rPr>
              <a:t>การเป็นต้นฉบับที่ถูกต้อง ทำเอง ทั้งความคิดริเริ่ม การออกแบบ ฯลฯ </a:t>
            </a:r>
            <a:r>
              <a:rPr lang="en-US" b="1" dirty="0">
                <a:solidFill>
                  <a:srgbClr val="FF0000"/>
                </a:solidFill>
              </a:rPr>
              <a:t>(Originality) </a:t>
            </a:r>
          </a:p>
          <a:p>
            <a:r>
              <a:rPr lang="en-US" b="1" dirty="0">
                <a:solidFill>
                  <a:srgbClr val="FF0000"/>
                </a:solidFill>
              </a:rPr>
              <a:t>- </a:t>
            </a:r>
            <a:r>
              <a:rPr lang="th-TH" b="1" dirty="0">
                <a:solidFill>
                  <a:srgbClr val="FF0000"/>
                </a:solidFill>
              </a:rPr>
              <a:t>การเป็นผลงานวิจัยที่ใหม่ ได้ข้อค้นพบใหม่ ความแปลกใหม่ </a:t>
            </a:r>
            <a:r>
              <a:rPr lang="en-US" b="1" dirty="0">
                <a:solidFill>
                  <a:srgbClr val="FF0000"/>
                </a:solidFill>
              </a:rPr>
              <a:t>(Novelty)</a:t>
            </a:r>
          </a:p>
          <a:p>
            <a:r>
              <a:rPr lang="en-US" b="1" dirty="0">
                <a:solidFill>
                  <a:srgbClr val="FF0000"/>
                </a:solidFill>
              </a:rPr>
              <a:t>- </a:t>
            </a:r>
            <a:r>
              <a:rPr lang="th-TH" b="1" dirty="0">
                <a:solidFill>
                  <a:srgbClr val="FF0000"/>
                </a:solidFill>
              </a:rPr>
              <a:t>ความสามารถใน</a:t>
            </a:r>
            <a:r>
              <a:rPr lang="th-TH" b="1" dirty="0" err="1">
                <a:solidFill>
                  <a:srgbClr val="FF0000"/>
                </a:solidFill>
              </a:rPr>
              <a:t>การทำ</a:t>
            </a:r>
            <a:r>
              <a:rPr lang="th-TH" b="1" dirty="0">
                <a:solidFill>
                  <a:srgbClr val="FF0000"/>
                </a:solidFill>
              </a:rPr>
              <a:t>ซ้ำผลวิจัย (</a:t>
            </a:r>
            <a:r>
              <a:rPr lang="en-US" b="1" dirty="0">
                <a:solidFill>
                  <a:srgbClr val="FF0000"/>
                </a:solidFill>
              </a:rPr>
              <a:t>Reproducibility) </a:t>
            </a:r>
            <a:r>
              <a:rPr lang="th-TH" b="1" dirty="0">
                <a:solidFill>
                  <a:srgbClr val="FF0000"/>
                </a:solidFill>
              </a:rPr>
              <a:t>ที่เน้นการวัด ทวนสอบหลายครั้ง หลายวิธี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th-TH" b="1" dirty="0">
                <a:solidFill>
                  <a:srgbClr val="FF0000"/>
                </a:solidFill>
              </a:rPr>
              <a:t>แต่ต้องสื่อสารเอง ไม่คัดลอก</a:t>
            </a:r>
            <a:endParaRPr lang="en-US" b="1" dirty="0">
              <a:solidFill>
                <a:srgbClr val="FF0000"/>
              </a:solidFill>
            </a:endParaRPr>
          </a:p>
          <a:p>
            <a:r>
              <a:rPr lang="th-TH" b="1" dirty="0">
                <a:solidFill>
                  <a:srgbClr val="002060"/>
                </a:solidFill>
              </a:rPr>
              <a:t>สำนักงานเลขานุการคณะกรรมการจริยธรรมงานวิชาการและงานวิจัย จุฬาลงกรณ์มหาวิทยาลัย</a:t>
            </a:r>
          </a:p>
          <a:p>
            <a:r>
              <a:rPr lang="th-TH" b="1" dirty="0">
                <a:solidFill>
                  <a:srgbClr val="002060"/>
                </a:solidFill>
              </a:rPr>
              <a:t>วางหลักการ อันเป็นประเด็นการละเมิดจริยธรรมงานวิชาการและงานวิจัย ไว้ดังนี้</a:t>
            </a:r>
          </a:p>
          <a:p>
            <a:r>
              <a:rPr lang="en-US" b="1" dirty="0">
                <a:solidFill>
                  <a:srgbClr val="002060"/>
                </a:solidFill>
              </a:rPr>
              <a:t>- </a:t>
            </a:r>
            <a:r>
              <a:rPr lang="th-TH" b="1" dirty="0">
                <a:solidFill>
                  <a:srgbClr val="002060"/>
                </a:solidFill>
              </a:rPr>
              <a:t>การสร้างข้อมูลโดยมิได้เกิดขึ้นจริง </a:t>
            </a:r>
            <a:r>
              <a:rPr lang="en-US" b="1" dirty="0">
                <a:solidFill>
                  <a:srgbClr val="002060"/>
                </a:solidFill>
              </a:rPr>
              <a:t>(Fabrication)</a:t>
            </a:r>
          </a:p>
          <a:p>
            <a:r>
              <a:rPr lang="en-US" b="1" dirty="0">
                <a:solidFill>
                  <a:srgbClr val="002060"/>
                </a:solidFill>
              </a:rPr>
              <a:t>- </a:t>
            </a:r>
            <a:r>
              <a:rPr lang="th-TH" b="1" dirty="0">
                <a:solidFill>
                  <a:srgbClr val="002060"/>
                </a:solidFill>
              </a:rPr>
              <a:t>การดัดแปลง ตัดต่อ ปกปิด เสริมต่อ บิดเบือนข้อมูลเพื่อให้ผู้อื่นเข้าใจผิด </a:t>
            </a:r>
            <a:r>
              <a:rPr lang="en-US" b="1" dirty="0">
                <a:solidFill>
                  <a:srgbClr val="002060"/>
                </a:solidFill>
              </a:rPr>
              <a:t>(Falsification)</a:t>
            </a:r>
          </a:p>
          <a:p>
            <a:r>
              <a:rPr lang="en-US" b="1" dirty="0">
                <a:solidFill>
                  <a:srgbClr val="002060"/>
                </a:solidFill>
              </a:rPr>
              <a:t>- </a:t>
            </a:r>
            <a:r>
              <a:rPr lang="th-TH" b="1" dirty="0">
                <a:solidFill>
                  <a:srgbClr val="002060"/>
                </a:solidFill>
              </a:rPr>
              <a:t>การคัดลอก หรือ ลอกเลียนผลงานของผู้อื่นโดยม</a:t>
            </a:r>
            <a:r>
              <a:rPr lang="th-TH" b="1" dirty="0" err="1">
                <a:solidFill>
                  <a:srgbClr val="002060"/>
                </a:solidFill>
              </a:rPr>
              <a:t>ิช</a:t>
            </a:r>
            <a:r>
              <a:rPr lang="th-TH" b="1" dirty="0">
                <a:solidFill>
                  <a:srgbClr val="002060"/>
                </a:solidFill>
              </a:rPr>
              <a:t>อบ </a:t>
            </a:r>
            <a:r>
              <a:rPr lang="en-US" b="1" dirty="0">
                <a:solidFill>
                  <a:srgbClr val="002060"/>
                </a:solidFill>
              </a:rPr>
              <a:t>(Plagiarism)</a:t>
            </a:r>
          </a:p>
          <a:p>
            <a:r>
              <a:rPr lang="en-US" b="1" dirty="0">
                <a:solidFill>
                  <a:srgbClr val="002060"/>
                </a:solidFill>
              </a:rPr>
              <a:t>- </a:t>
            </a:r>
            <a:r>
              <a:rPr lang="th-TH" b="1" dirty="0">
                <a:solidFill>
                  <a:srgbClr val="002060"/>
                </a:solidFill>
              </a:rPr>
              <a:t>การเป็นหรือไม่ได้เป็นผู้นิพนธ์โดยไม่เหมาะสม </a:t>
            </a:r>
            <a:r>
              <a:rPr lang="en-US" b="1" dirty="0">
                <a:solidFill>
                  <a:srgbClr val="002060"/>
                </a:solidFill>
              </a:rPr>
              <a:t>(Misconduct in Authorship)</a:t>
            </a:r>
          </a:p>
          <a:p>
            <a:endParaRPr lang="th-TH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59378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C0DD6-1B14-44F1-AE80-2F6BA8829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>
                <a:solidFill>
                  <a:srgbClr val="FF0000"/>
                </a:solidFill>
              </a:rPr>
              <a:t>สำนักงานการวิจัยแห่งชาติ วางหลัก</a:t>
            </a:r>
            <a:br>
              <a:rPr lang="th-TH" dirty="0">
                <a:solidFill>
                  <a:srgbClr val="FF0000"/>
                </a:solidFill>
              </a:rPr>
            </a:br>
            <a:r>
              <a:rPr lang="th-TH" dirty="0">
                <a:solidFill>
                  <a:srgbClr val="FF0000"/>
                </a:solidFill>
              </a:rPr>
              <a:t>จรรณยาบรรณของนักวิจัยไว้ </a:t>
            </a:r>
            <a:r>
              <a:rPr lang="en-US" dirty="0">
                <a:solidFill>
                  <a:srgbClr val="FF0000"/>
                </a:solidFill>
              </a:rPr>
              <a:t>9 </a:t>
            </a:r>
            <a:r>
              <a:rPr lang="th-TH" dirty="0">
                <a:solidFill>
                  <a:srgbClr val="FF0000"/>
                </a:solidFill>
              </a:rPr>
              <a:t>ประการ</a:t>
            </a:r>
            <a:r>
              <a:rPr lang="en-US" dirty="0">
                <a:solidFill>
                  <a:srgbClr val="FF0000"/>
                </a:solidFill>
              </a:rPr>
              <a:t> </a:t>
            </a:r>
            <a:endParaRPr lang="th-TH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082F1C-4114-424E-9F1B-7E16057FDD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1 </a:t>
            </a:r>
            <a:r>
              <a:rPr lang="th-TH" b="1" dirty="0"/>
              <a:t>นักต้องซื่อสัตย์และมีคุณธรรมในทางวิชาการและการจัดการ</a:t>
            </a:r>
          </a:p>
          <a:p>
            <a:r>
              <a:rPr lang="en-US" b="1" dirty="0"/>
              <a:t>2 </a:t>
            </a:r>
            <a:r>
              <a:rPr lang="th-TH" b="1" dirty="0"/>
              <a:t>นักวิจัยต้องตระหนักถึงพันธกรณีในการทำงานวิจัย</a:t>
            </a:r>
          </a:p>
          <a:p>
            <a:r>
              <a:rPr lang="en-US" b="1" dirty="0"/>
              <a:t>3 </a:t>
            </a:r>
            <a:r>
              <a:rPr lang="th-TH" b="1" dirty="0"/>
              <a:t>นักวิจัยต้องมีพื้นฐานความรู้ในสาขาที่ทำวิจัย </a:t>
            </a:r>
          </a:p>
          <a:p>
            <a:r>
              <a:rPr lang="en-US" b="1" dirty="0"/>
              <a:t>4. </a:t>
            </a:r>
            <a:r>
              <a:rPr lang="th-TH" b="1" dirty="0"/>
              <a:t>นักวิจัยต้องมีความรับผิดชอบต่อสิ่งที่ศึกษาวิจัย</a:t>
            </a:r>
          </a:p>
          <a:p>
            <a:r>
              <a:rPr lang="en-US" b="1" dirty="0"/>
              <a:t>5.</a:t>
            </a:r>
            <a:r>
              <a:rPr lang="th-TH" b="1" dirty="0"/>
              <a:t>นักวิจัยต้องเคารพศักดิ์ศรีของมนุษย์ที่ใช้เป็นตัวอย่างในการวิจัย</a:t>
            </a:r>
          </a:p>
          <a:p>
            <a:r>
              <a:rPr lang="en-US" b="1" dirty="0"/>
              <a:t>6. </a:t>
            </a:r>
            <a:r>
              <a:rPr lang="th-TH" b="1" dirty="0"/>
              <a:t>นักวิจัยต้องมีอิสระทางความคิดปราศจากอคติในทุกขั้นตอนของการวิจัย</a:t>
            </a:r>
          </a:p>
          <a:p>
            <a:r>
              <a:rPr lang="en-US" b="1" dirty="0"/>
              <a:t>7 </a:t>
            </a:r>
            <a:r>
              <a:rPr lang="th-TH" b="1" dirty="0"/>
              <a:t>นักวิจัยต้องนำผลงานวิจัยไปใช้ประโยชน์ในทางที่ชอบ</a:t>
            </a:r>
          </a:p>
          <a:p>
            <a:r>
              <a:rPr lang="en-US" b="1" dirty="0"/>
              <a:t>8. </a:t>
            </a:r>
            <a:r>
              <a:rPr lang="th-TH" b="1" dirty="0"/>
              <a:t>นักวิจัยพึงเคารพความคิดเห็นทางวิชาการของผู้อื่น</a:t>
            </a:r>
          </a:p>
          <a:p>
            <a:r>
              <a:rPr lang="en-US" b="1" dirty="0"/>
              <a:t>9.</a:t>
            </a:r>
            <a:r>
              <a:rPr lang="th-TH" b="1" dirty="0"/>
              <a:t> นักวิจัยพึงมีความรับผิดชอบต่อสังคมทุกระดับ</a:t>
            </a:r>
          </a:p>
          <a:p>
            <a:r>
              <a:rPr lang="th-TH" sz="5200" b="1" dirty="0">
                <a:solidFill>
                  <a:srgbClr val="002060"/>
                </a:solidFill>
              </a:rPr>
              <a:t>เน้น และให้ความสำคัญกับ ตัวนักวิจัย ผู้เป็นนักวิชาการ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3628664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1007</Words>
  <Application>Microsoft Office PowerPoint</Application>
  <PresentationFormat>Widescreen</PresentationFormat>
  <Paragraphs>69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Angsana New</vt:lpstr>
      <vt:lpstr>Arial</vt:lpstr>
      <vt:lpstr>Calibri</vt:lpstr>
      <vt:lpstr>Calibri Light</vt:lpstr>
      <vt:lpstr>Office Theme</vt:lpstr>
      <vt:lpstr>จริยธรรมการวิจัยและจรรณยาบรรณทางวิชาการ ในการพิจารณากำหนดตำแหน่งทางวิชาการ</vt:lpstr>
      <vt:lpstr>หลักจริยธรรมการวิจัย</vt:lpstr>
      <vt:lpstr>สำนักงานการวิจัยแห่งชาติ วางหลัก ไว้ว่า</vt:lpstr>
      <vt:lpstr>หัวใจสำคัญ! หลักจริยธรรมการทําวิจัยในคนทั่วไป หรือ  The Belmont Report ประกอบด้วย </vt:lpstr>
      <vt:lpstr>รายงานเบลมองต์ The Belmont Report</vt:lpstr>
      <vt:lpstr>ภูมิหลังของความสำคัญสำหรับการวิจัยในมนุษย์</vt:lpstr>
      <vt:lpstr>PowerPoint Presentation</vt:lpstr>
      <vt:lpstr>สิ่งที่วงวิชาการต้องตระหนัก และคำนึงถึง กรรมการพิจารณาตำแหน่งทางวิชาการ จะให้ความสำคัญอย่างมากคือ</vt:lpstr>
      <vt:lpstr>สำนักงานการวิจัยแห่งชาติ วางหลัก จรรณยาบรรณของนักวิจัยไว้ 9 ประการ </vt:lpstr>
      <vt:lpstr>คำถาม</vt:lpstr>
      <vt:lpstr>คำถาม</vt:lpstr>
      <vt:lpstr>คำถาม</vt:lpstr>
      <vt:lpstr>คำถาม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จริยธรรมการวิจัยและจรรณยาบรรณ ทางวิชาการ</dc:title>
  <dc:creator>UserPR</dc:creator>
  <cp:lastModifiedBy>UserPR</cp:lastModifiedBy>
  <cp:revision>69</cp:revision>
  <dcterms:created xsi:type="dcterms:W3CDTF">2023-02-01T05:46:49Z</dcterms:created>
  <dcterms:modified xsi:type="dcterms:W3CDTF">2023-02-01T08:25:47Z</dcterms:modified>
</cp:coreProperties>
</file>